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3"/>
  </p:notesMasterIdLst>
  <p:handoutMasterIdLst>
    <p:handoutMasterId r:id="rId14"/>
  </p:handoutMasterIdLst>
  <p:sldIdLst>
    <p:sldId id="270" r:id="rId2"/>
    <p:sldId id="286" r:id="rId3"/>
    <p:sldId id="309" r:id="rId4"/>
    <p:sldId id="310" r:id="rId5"/>
    <p:sldId id="275" r:id="rId6"/>
    <p:sldId id="311" r:id="rId7"/>
    <p:sldId id="312" r:id="rId8"/>
    <p:sldId id="313" r:id="rId9"/>
    <p:sldId id="314" r:id="rId10"/>
    <p:sldId id="315" r:id="rId11"/>
    <p:sldId id="279" r:id="rId1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D"/>
    <a:srgbClr val="646464"/>
    <a:srgbClr val="008EC0"/>
    <a:srgbClr val="FF9900"/>
    <a:srgbClr val="191919"/>
    <a:srgbClr val="565656"/>
    <a:srgbClr val="626262"/>
    <a:srgbClr val="6C6C6C"/>
    <a:srgbClr val="4D4D4D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368" autoAdjust="0"/>
  </p:normalViewPr>
  <p:slideViewPr>
    <p:cSldViewPr>
      <p:cViewPr varScale="1">
        <p:scale>
          <a:sx n="118" d="100"/>
          <a:sy n="118" d="100"/>
        </p:scale>
        <p:origin x="1248" y="96"/>
      </p:cViewPr>
      <p:guideLst>
        <p:guide orient="horz" pos="372"/>
        <p:guide pos="25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98D49-4FA2-4E56-BEBA-DD934C247B7F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0CDD-734A-42D5-B49F-514E19AE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008307-F1BA-486D-B90C-29C38CEC25F7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BE5FCF-915B-4CA8-87F2-FADAEE26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3AD3F-754D-4193-81C2-FF97F827C16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65D80AE9-320D-488E-B296-B81782FA1337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Iteris</a:t>
            </a:r>
          </a:p>
        </p:txBody>
      </p:sp>
    </p:spTree>
    <p:extLst>
      <p:ext uri="{BB962C8B-B14F-4D97-AF65-F5344CB8AC3E}">
        <p14:creationId xmlns:p14="http://schemas.microsoft.com/office/powerpoint/2010/main" val="139836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First and foremost, we are a transportation technology firm – we have been delivering forward looking solutions for ITS and technology supporting State, Federal, and local agencies for over 20 years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all 50 states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  We support and help to build thriving communities.  We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consider our ultimate client 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he travelling public to whom we deliver predictive, prescriptive and actionable transportation information that results in safety and more efficient mobility.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 Iteris is very unique in our space because we bring deep and proven experience in the entire transportation life cycle: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Planning, Design, Integration, Operations and Maintenance.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EEF77-C96F-4071-8631-A607542FE2F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14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1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BE5FCF-915B-4CA8-87F2-FADAEE26D6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8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33750"/>
            <a:ext cx="2058633" cy="65597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914068" y="4687910"/>
            <a:ext cx="1178417" cy="392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3970671" y="3050889"/>
            <a:ext cx="4563729" cy="663861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3970671" y="3714750"/>
            <a:ext cx="4563729" cy="6109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2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7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672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038697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67250" y="1352550"/>
            <a:ext cx="3867150" cy="2954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6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23950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23950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4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23950"/>
            <a:ext cx="386873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23950"/>
            <a:ext cx="3887788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751013"/>
            <a:ext cx="3867150" cy="2573337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buFont typeface="Georgia" panose="02040502050405020303" pitchFamily="18" charset="0"/>
              <a:buChar char="―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20000"/>
              </a:lnSpc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20000"/>
              </a:lnSpc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038697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891"/>
            <a:ext cx="9144000" cy="708655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877986" y="2647950"/>
            <a:ext cx="7388028" cy="67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>
                <a:solidFill>
                  <a:srgbClr val="66BC3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889" r="-2624" b="-1889"/>
          <a:stretch/>
        </p:blipFill>
        <p:spPr>
          <a:xfrm>
            <a:off x="-674451" y="2876550"/>
            <a:ext cx="10492902" cy="22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3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7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419606"/>
            <a:ext cx="9144000" cy="25471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 rot="10800000">
            <a:off x="7415737" y="1585014"/>
            <a:ext cx="1464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Bookman Old Style" panose="02050604050505020204" pitchFamily="18" charset="0"/>
              </a:rPr>
              <a:t>“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733" y="659929"/>
            <a:ext cx="14644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  <a:latin typeface="Bookman Old Style" panose="02050604050505020204" pitchFamily="18" charset="0"/>
              </a:rPr>
              <a:t>“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30238" y="133350"/>
            <a:ext cx="7886700" cy="99377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84115" y="1653704"/>
            <a:ext cx="6964067" cy="217632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i="1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i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5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>
            <a:lvl1pPr>
              <a:defRPr sz="2000">
                <a:solidFill>
                  <a:srgbClr val="646464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defRPr sz="1600">
                <a:solidFill>
                  <a:srgbClr val="646464"/>
                </a:solidFill>
              </a:defRPr>
            </a:lvl3pPr>
            <a:lvl4pPr>
              <a:defRPr sz="1600">
                <a:solidFill>
                  <a:srgbClr val="646464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" y="4038697"/>
            <a:ext cx="3195936" cy="8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/>
          <a:lstStyle>
            <a:lvl1pPr>
              <a:defRPr sz="2000">
                <a:solidFill>
                  <a:srgbClr val="646464"/>
                </a:solidFill>
              </a:defRPr>
            </a:lvl1pPr>
            <a:lvl2pPr>
              <a:defRPr sz="1800">
                <a:solidFill>
                  <a:srgbClr val="646464"/>
                </a:solidFill>
              </a:defRPr>
            </a:lvl2pPr>
            <a:lvl3pPr>
              <a:defRPr sz="1600">
                <a:solidFill>
                  <a:srgbClr val="646464"/>
                </a:solidFill>
              </a:defRPr>
            </a:lvl3pPr>
            <a:lvl4pPr>
              <a:defRPr sz="1600">
                <a:solidFill>
                  <a:srgbClr val="646464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685800" y="1200150"/>
            <a:ext cx="7829550" cy="3200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52600" y="1096027"/>
            <a:ext cx="5562600" cy="2618723"/>
          </a:xfrm>
        </p:spPr>
        <p:txBody>
          <a:bodyPr/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295400" y="3827484"/>
            <a:ext cx="6553200" cy="7254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8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55666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82682" y="2876550"/>
            <a:ext cx="2575796" cy="457199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20558" y="3333749"/>
            <a:ext cx="2575796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355666" y="3333749"/>
            <a:ext cx="2567704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6074590" y="3333749"/>
            <a:ext cx="2575796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620558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347574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6074590" y="1200150"/>
            <a:ext cx="2575796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6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8650" y="2765801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615771" y="1260252"/>
            <a:ext cx="8134350" cy="1387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371850" y="2765801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6096000" y="2772509"/>
            <a:ext cx="2647950" cy="1628041"/>
          </a:xfrm>
        </p:spPr>
        <p:txBody>
          <a:bodyPr/>
          <a:lstStyle>
            <a:lvl1pPr marL="0" indent="0" algn="ctr">
              <a:buNone/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7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8421" y="1199549"/>
            <a:ext cx="3090041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Click to edit Master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179097" y="2459421"/>
            <a:ext cx="2508688" cy="217290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15BF49">
                  <a:shade val="30000"/>
                  <a:satMod val="115000"/>
                </a:srgbClr>
              </a:gs>
              <a:gs pos="50000">
                <a:srgbClr val="15BF49">
                  <a:shade val="67500"/>
                  <a:satMod val="115000"/>
                </a:srgbClr>
              </a:gs>
              <a:gs pos="100000">
                <a:srgbClr val="15BF4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200149"/>
            <a:ext cx="4755274" cy="3432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742950"/>
            <a:ext cx="258445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8550" y="2571750"/>
            <a:ext cx="2584450" cy="1828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653261" y="0"/>
            <a:ext cx="3524691" cy="5143500"/>
          </a:xfrm>
          <a:prstGeom prst="rect">
            <a:avLst/>
          </a:prstGeom>
          <a:gradFill flip="none" rotWithShape="1">
            <a:gsLst>
              <a:gs pos="0">
                <a:srgbClr val="008EC0">
                  <a:shade val="30000"/>
                  <a:satMod val="115000"/>
                </a:srgbClr>
              </a:gs>
              <a:gs pos="50000">
                <a:srgbClr val="008EC0">
                  <a:shade val="67500"/>
                  <a:satMod val="115000"/>
                </a:srgbClr>
              </a:gs>
              <a:gs pos="100000">
                <a:srgbClr val="008E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4755274" cy="70865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68" y="4629792"/>
            <a:ext cx="1129486" cy="45179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200149"/>
            <a:ext cx="4755274" cy="34321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4"/>
          </p:nvPr>
        </p:nvSpPr>
        <p:spPr>
          <a:xfrm>
            <a:off x="6178550" y="742950"/>
            <a:ext cx="258445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8550" y="2571750"/>
            <a:ext cx="2584450" cy="1828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iteri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08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96027"/>
            <a:ext cx="7886700" cy="353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2" y="4754737"/>
            <a:ext cx="871929" cy="2776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72075" y="4870906"/>
            <a:ext cx="640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2018 Iteris, Inc.  All rights reserved. </a:t>
            </a:r>
            <a:r>
              <a:rPr lang="en-US" sz="700" u="sng" kern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charset="-128"/>
                <a:cs typeface="+mn-cs"/>
                <a:hlinkClick r:id="rId20"/>
              </a:rPr>
              <a:t>www.iteris.com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8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0" r:id="rId2"/>
    <p:sldLayoutId id="2147483672" r:id="rId3"/>
    <p:sldLayoutId id="2147483730" r:id="rId4"/>
    <p:sldLayoutId id="2147483729" r:id="rId5"/>
    <p:sldLayoutId id="2147483671" r:id="rId6"/>
    <p:sldLayoutId id="2147483677" r:id="rId7"/>
    <p:sldLayoutId id="2147483673" r:id="rId8"/>
    <p:sldLayoutId id="2147483702" r:id="rId9"/>
    <p:sldLayoutId id="2147483674" r:id="rId10"/>
    <p:sldLayoutId id="2147483675" r:id="rId11"/>
    <p:sldLayoutId id="2147483703" r:id="rId12"/>
    <p:sldLayoutId id="2147483676" r:id="rId13"/>
    <p:sldLayoutId id="2147483733" r:id="rId14"/>
    <p:sldLayoutId id="2147483678" r:id="rId15"/>
    <p:sldLayoutId id="2147483732" r:id="rId16"/>
    <p:sldLayoutId id="214748368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565656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Georgia" panose="02040502050405020303" pitchFamily="18" charset="0"/>
        <a:buChar char="—"/>
        <a:defRPr sz="18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50000"/>
        <a:buFont typeface="Courier New" panose="02070309020205020404" pitchFamily="49" charset="0"/>
        <a:buChar char="o"/>
        <a:defRPr sz="16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/>
              <a:t>Iteris 511 Traffic &amp; Transit Mobile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December 4, 2018</a:t>
            </a:r>
          </a:p>
        </p:txBody>
      </p:sp>
    </p:spTree>
    <p:extLst>
      <p:ext uri="{BB962C8B-B14F-4D97-AF65-F5344CB8AC3E}">
        <p14:creationId xmlns:p14="http://schemas.microsoft.com/office/powerpoint/2010/main" val="120581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394"/>
            <a:ext cx="7886700" cy="708655"/>
          </a:xfrm>
        </p:spPr>
        <p:txBody>
          <a:bodyPr>
            <a:normAutofit fontScale="90000"/>
          </a:bodyPr>
          <a:lstStyle/>
          <a:p>
            <a:r>
              <a:rPr lang="en-US" dirty="0"/>
              <a:t>True Multi-Modal </a:t>
            </a:r>
            <a:br>
              <a:rPr lang="en-US" dirty="0"/>
            </a:br>
            <a:r>
              <a:rPr lang="en-US" dirty="0"/>
              <a:t>Directions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5" b="8906"/>
          <a:stretch/>
        </p:blipFill>
        <p:spPr>
          <a:xfrm>
            <a:off x="1371600" y="1352550"/>
            <a:ext cx="2895600" cy="27444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81600" y="514350"/>
            <a:ext cx="2502245" cy="4000682"/>
            <a:chOff x="5006048" y="538304"/>
            <a:chExt cx="2502245" cy="40006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865" b="5949"/>
            <a:stretch/>
          </p:blipFill>
          <p:spPr>
            <a:xfrm>
              <a:off x="5006049" y="3655056"/>
              <a:ext cx="2502243" cy="8839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52" b="26296"/>
            <a:stretch/>
          </p:blipFill>
          <p:spPr>
            <a:xfrm>
              <a:off x="5006050" y="995049"/>
              <a:ext cx="2502243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69" b="35590"/>
            <a:stretch/>
          </p:blipFill>
          <p:spPr>
            <a:xfrm>
              <a:off x="5006048" y="538304"/>
              <a:ext cx="2502243" cy="629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67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</p:spPr>
        <p:txBody>
          <a:bodyPr/>
          <a:lstStyle/>
          <a:p>
            <a:fld id="{C0ACE81E-5280-44F2-9564-82F1297D495B}" type="slidenum">
              <a:rPr lang="en-US" sz="1100" smtClean="0"/>
              <a:pPr/>
              <a:t>11</a:t>
            </a:fld>
            <a:endParaRPr lang="en-US" sz="11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77986" y="2462972"/>
            <a:ext cx="7388028" cy="67163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Steve Gaddy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sgaddy@iteris.com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7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Iteris Transportation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</p:spPr>
        <p:txBody>
          <a:bodyPr/>
          <a:lstStyle/>
          <a:p>
            <a:fld id="{FC288146-D440-4AC7-BDB0-5C67BAD6AC3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80308"/>
            <a:ext cx="820455" cy="820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7429"/>
            <a:ext cx="777352" cy="777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888" y="1271520"/>
            <a:ext cx="813866" cy="813866"/>
          </a:xfrm>
          <a:prstGeom prst="rect">
            <a:avLst/>
          </a:prstGeom>
        </p:spPr>
      </p:pic>
      <p:pic>
        <p:nvPicPr>
          <p:cNvPr id="24" name="Content Placeholder 18"/>
          <p:cNvPicPr>
            <a:picLocks noGrp="1" noChangeAspect="1"/>
          </p:cNvPicPr>
          <p:nvPr>
            <p:ph idx="4294967295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t="20565" r="2883" b="7222"/>
          <a:stretch/>
        </p:blipFill>
        <p:spPr>
          <a:xfrm>
            <a:off x="533400" y="1149900"/>
            <a:ext cx="2667000" cy="1726650"/>
          </a:xfrm>
          <a:prstGeom prst="rect">
            <a:avLst/>
          </a:prstGeom>
        </p:spPr>
      </p:pic>
      <p:pic>
        <p:nvPicPr>
          <p:cNvPr id="27" name="Content Placeholder 22"/>
          <p:cNvPicPr>
            <a:picLocks noGrp="1" noChangeAspect="1"/>
          </p:cNvPicPr>
          <p:nvPr>
            <p:ph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29" y="1149900"/>
            <a:ext cx="2510542" cy="1722641"/>
          </a:xfrm>
          <a:prstGeom prst="rect">
            <a:avLst/>
          </a:prstGeom>
        </p:spPr>
      </p:pic>
      <p:pic>
        <p:nvPicPr>
          <p:cNvPr id="28" name="Content Placeholder 23"/>
          <p:cNvPicPr>
            <a:picLocks noGrp="1" noChangeAspect="1"/>
          </p:cNvPicPr>
          <p:nvPr>
            <p:ph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54866"/>
            <a:ext cx="2576513" cy="1717675"/>
          </a:xfrm>
          <a:prstGeom prst="rect">
            <a:avLst/>
          </a:prstGeom>
        </p:spPr>
      </p:pic>
      <p:sp>
        <p:nvSpPr>
          <p:cNvPr id="29" name="Content Placeholder 9"/>
          <p:cNvSpPr>
            <a:spLocks noGrp="1"/>
          </p:cNvSpPr>
          <p:nvPr>
            <p:ph idx="4294967295"/>
          </p:nvPr>
        </p:nvSpPr>
        <p:spPr>
          <a:xfrm>
            <a:off x="472075" y="2952751"/>
            <a:ext cx="2732371" cy="457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and Federal Government</a:t>
            </a:r>
          </a:p>
        </p:txBody>
      </p:sp>
      <p:sp>
        <p:nvSpPr>
          <p:cNvPr id="30" name="Content Placeholder 9"/>
          <p:cNvSpPr>
            <a:spLocks noGrp="1"/>
          </p:cNvSpPr>
          <p:nvPr>
            <p:ph idx="4294967295"/>
          </p:nvPr>
        </p:nvSpPr>
        <p:spPr>
          <a:xfrm>
            <a:off x="3507937" y="2952751"/>
            <a:ext cx="2732371" cy="457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Agencies</a:t>
            </a:r>
          </a:p>
        </p:txBody>
      </p:sp>
      <p:sp>
        <p:nvSpPr>
          <p:cNvPr id="31" name="Content Placeholder 9"/>
          <p:cNvSpPr>
            <a:spLocks noGrp="1"/>
          </p:cNvSpPr>
          <p:nvPr>
            <p:ph idx="4294967295"/>
          </p:nvPr>
        </p:nvSpPr>
        <p:spPr>
          <a:xfrm>
            <a:off x="6248400" y="2952751"/>
            <a:ext cx="2732371" cy="457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Traveling Public</a:t>
            </a:r>
          </a:p>
        </p:txBody>
      </p:sp>
      <p:sp>
        <p:nvSpPr>
          <p:cNvPr id="33" name="Content Placeholder 12"/>
          <p:cNvSpPr>
            <a:spLocks noGrp="1"/>
          </p:cNvSpPr>
          <p:nvPr>
            <p:ph idx="15"/>
          </p:nvPr>
        </p:nvSpPr>
        <p:spPr>
          <a:xfrm>
            <a:off x="472075" y="3299564"/>
            <a:ext cx="2724279" cy="106680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Guiding the policy development for intelligent transportation and technology solutions that bridge the gap in our communities to the future of transport</a:t>
            </a:r>
          </a:p>
          <a:p>
            <a:endParaRPr lang="en-US" dirty="0"/>
          </a:p>
        </p:txBody>
      </p:sp>
      <p:sp>
        <p:nvSpPr>
          <p:cNvPr id="34" name="Content Placeholder 12"/>
          <p:cNvSpPr>
            <a:spLocks noGrp="1"/>
          </p:cNvSpPr>
          <p:nvPr>
            <p:ph idx="15"/>
          </p:nvPr>
        </p:nvSpPr>
        <p:spPr>
          <a:xfrm>
            <a:off x="3505833" y="3299564"/>
            <a:ext cx="2513968" cy="106680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comprehensive advisory, design and operations services to build thriving communities</a:t>
            </a:r>
          </a:p>
          <a:p>
            <a:endParaRPr lang="en-US" dirty="0"/>
          </a:p>
        </p:txBody>
      </p:sp>
      <p:sp>
        <p:nvSpPr>
          <p:cNvPr id="35" name="Content Placeholder 12"/>
          <p:cNvSpPr>
            <a:spLocks noGrp="1"/>
          </p:cNvSpPr>
          <p:nvPr>
            <p:ph idx="15"/>
          </p:nvPr>
        </p:nvSpPr>
        <p:spPr>
          <a:xfrm>
            <a:off x="6248400" y="3299564"/>
            <a:ext cx="3124200" cy="1066801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Delivering predictive and prescriptive actionable transportation information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result in safer and more efficient 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7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137" y="4786655"/>
            <a:ext cx="375781" cy="274637"/>
          </a:xfrm>
        </p:spPr>
        <p:txBody>
          <a:bodyPr/>
          <a:lstStyle/>
          <a:p>
            <a:fld id="{C0ACE81E-5280-44F2-9564-82F1297D49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708655"/>
          </a:xfrm>
        </p:spPr>
        <p:txBody>
          <a:bodyPr/>
          <a:lstStyle/>
          <a:p>
            <a:r>
              <a:rPr lang="en-US" dirty="0"/>
              <a:t>L.A. Metro Orange Line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628650" y="1096027"/>
            <a:ext cx="7886700" cy="33045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Bus Rapid Transit Corridor – Crossing Gates</a:t>
            </a:r>
            <a:endParaRPr lang="en-US" dirty="0"/>
          </a:p>
          <a:p>
            <a:r>
              <a:rPr lang="en-US" dirty="0"/>
              <a:t>Corridor to operate buses akin to trains</a:t>
            </a:r>
          </a:p>
          <a:p>
            <a:r>
              <a:rPr lang="en-US" dirty="0"/>
              <a:t>Utilize multiple vehicular detection zones to activate railroad gates</a:t>
            </a:r>
          </a:p>
          <a:p>
            <a:r>
              <a:rPr lang="en-US" dirty="0"/>
              <a:t>Develop Preemption Timing at the crossing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/>
              <a:t>Connected Bus</a:t>
            </a:r>
            <a:endParaRPr lang="en-US" dirty="0"/>
          </a:p>
          <a:p>
            <a:r>
              <a:rPr lang="en-US" dirty="0"/>
              <a:t>Receive continuous data from the LA traffic system</a:t>
            </a:r>
          </a:p>
          <a:p>
            <a:r>
              <a:rPr lang="en-US" dirty="0"/>
              <a:t>Predict start of green for the bus corridor</a:t>
            </a:r>
          </a:p>
          <a:p>
            <a:r>
              <a:rPr lang="en-US" dirty="0"/>
              <a:t>Use prediction to estimate ideal speed for the bus to maintain smooth flow</a:t>
            </a:r>
          </a:p>
          <a:p>
            <a:r>
              <a:rPr lang="en-US" dirty="0"/>
              <a:t>Utilize connected vehicle technology to display ideal speed to driver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29" y="413317"/>
            <a:ext cx="2051304" cy="5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</p:spPr>
        <p:txBody>
          <a:bodyPr/>
          <a:lstStyle/>
          <a:p>
            <a:fld id="{C0ACE81E-5280-44F2-9564-82F1297D49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533400" y="263976"/>
            <a:ext cx="7886700" cy="708655"/>
          </a:xfrm>
        </p:spPr>
        <p:txBody>
          <a:bodyPr/>
          <a:lstStyle/>
          <a:p>
            <a:r>
              <a:rPr lang="en-US" dirty="0"/>
              <a:t>Traveler Information Product Portfolio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533401" y="2876550"/>
            <a:ext cx="2861496" cy="457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Mobile App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743000" y="2876550"/>
            <a:ext cx="2124399" cy="45719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Web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4294967295"/>
          </p:nvPr>
        </p:nvSpPr>
        <p:spPr>
          <a:xfrm>
            <a:off x="6144827" y="2876550"/>
            <a:ext cx="2285051" cy="45719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IVR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93677"/>
            <a:ext cx="880297" cy="1569451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93677"/>
            <a:ext cx="880297" cy="157753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93678"/>
            <a:ext cx="2257678" cy="1577532"/>
          </a:xfrm>
          <a:prstGeom prst="rect">
            <a:avLst/>
          </a:prstGeom>
          <a:ln w="317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01" y="1193678"/>
            <a:ext cx="2048199" cy="1577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3677"/>
            <a:ext cx="906490" cy="15694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72200" y="333375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Comprehensive cloud-based travel information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1" y="3333750"/>
            <a:ext cx="286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One-stop-shop featuring all transportation modes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1" y="3333750"/>
            <a:ext cx="216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Real-time multimodal information with CCTV streaming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6294" y="4792315"/>
            <a:ext cx="375781" cy="274637"/>
          </a:xfrm>
        </p:spPr>
        <p:txBody>
          <a:bodyPr/>
          <a:lstStyle/>
          <a:p>
            <a:fld id="{C0ACE81E-5280-44F2-9564-82F1297D49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2" y="133350"/>
            <a:ext cx="8763000" cy="4495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90600" y="514350"/>
            <a:ext cx="5638800" cy="381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Monthly Touches – Event Driven</a:t>
            </a:r>
          </a:p>
        </p:txBody>
      </p:sp>
    </p:spTree>
    <p:extLst>
      <p:ext uri="{BB962C8B-B14F-4D97-AF65-F5344CB8AC3E}">
        <p14:creationId xmlns:p14="http://schemas.microsoft.com/office/powerpoint/2010/main" val="93351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App – Moving solo drivers to HOV and Transit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96027"/>
            <a:ext cx="4552950" cy="3456923"/>
          </a:xfrm>
        </p:spPr>
        <p:txBody>
          <a:bodyPr/>
          <a:lstStyle/>
          <a:p>
            <a:r>
              <a:rPr lang="en-US" dirty="0"/>
              <a:t>Primary mission (defined by our customers) is traffic information</a:t>
            </a:r>
          </a:p>
          <a:p>
            <a:r>
              <a:rPr lang="en-US" dirty="0"/>
              <a:t>By strategically providing actionable HOV and transit information we support TDM by targeting SOV drivers with viable options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81" y="734050"/>
            <a:ext cx="3154241" cy="3853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8" y="3025815"/>
            <a:ext cx="256282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5865"/>
            <a:ext cx="415636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2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Actionable Transit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4" b="7167"/>
          <a:stretch/>
        </p:blipFill>
        <p:spPr>
          <a:xfrm>
            <a:off x="284184" y="983293"/>
            <a:ext cx="3005569" cy="2907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1"/>
          <a:stretch/>
        </p:blipFill>
        <p:spPr>
          <a:xfrm>
            <a:off x="3289753" y="1200150"/>
            <a:ext cx="2369872" cy="2773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0"/>
          <a:stretch/>
        </p:blipFill>
        <p:spPr>
          <a:xfrm>
            <a:off x="6323294" y="533576"/>
            <a:ext cx="2481084" cy="37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Park &amp; Ride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4" b="29892"/>
          <a:stretch/>
        </p:blipFill>
        <p:spPr>
          <a:xfrm>
            <a:off x="5334000" y="1307371"/>
            <a:ext cx="3440584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2" b="5710"/>
          <a:stretch/>
        </p:blipFill>
        <p:spPr>
          <a:xfrm>
            <a:off x="628650" y="911748"/>
            <a:ext cx="2502243" cy="3805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30893" y="2145571"/>
            <a:ext cx="192347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333750"/>
            <a:ext cx="3176209" cy="9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“Multi-Modal” </a:t>
            </a:r>
            <a:br>
              <a:rPr lang="en-US" dirty="0"/>
            </a:br>
            <a:r>
              <a:rPr lang="en-US" dirty="0"/>
              <a:t>Directions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5844E03D-FC00-41BB-946B-09CB54CEBE6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b="29020"/>
          <a:stretch/>
        </p:blipFill>
        <p:spPr>
          <a:xfrm>
            <a:off x="2438400" y="1200150"/>
            <a:ext cx="2667000" cy="316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1" b="5948"/>
          <a:stretch/>
        </p:blipFill>
        <p:spPr>
          <a:xfrm>
            <a:off x="6000568" y="361950"/>
            <a:ext cx="2502243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60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2016 ITERIS COLORS">
      <a:dk1>
        <a:sysClr val="windowText" lastClr="000000"/>
      </a:dk1>
      <a:lt1>
        <a:sysClr val="window" lastClr="FFFFFF"/>
      </a:lt1>
      <a:dk2>
        <a:srgbClr val="0070C0"/>
      </a:dk2>
      <a:lt2>
        <a:srgbClr val="FFFFFF"/>
      </a:lt2>
      <a:accent1>
        <a:srgbClr val="0066ED"/>
      </a:accent1>
      <a:accent2>
        <a:srgbClr val="00B0F0"/>
      </a:accent2>
      <a:accent3>
        <a:srgbClr val="15BF49"/>
      </a:accent3>
      <a:accent4>
        <a:srgbClr val="F7931E"/>
      </a:accent4>
      <a:accent5>
        <a:srgbClr val="0066ED"/>
      </a:accent5>
      <a:accent6>
        <a:srgbClr val="15BF49"/>
      </a:accent6>
      <a:hlink>
        <a:srgbClr val="0066ED"/>
      </a:hlink>
      <a:folHlink>
        <a:srgbClr val="8496B0"/>
      </a:folHlink>
    </a:clrScheme>
    <a:fontScheme name="Iter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teris_External_Template_2018" id="{3CA09937-31D3-494C-8189-231B5394CC8A}" vid="{05BFA67A-A06A-8B45-AAFA-082D0B7F54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Iteris_External_Template_2018</Template>
  <TotalTime>167</TotalTime>
  <Words>359</Words>
  <Application>Microsoft Office PowerPoint</Application>
  <PresentationFormat>On-screen Show (16:9)</PresentationFormat>
  <Paragraphs>58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Bookman Old Style</vt:lpstr>
      <vt:lpstr>Calibri</vt:lpstr>
      <vt:lpstr>Courier New</vt:lpstr>
      <vt:lpstr>Georgia</vt:lpstr>
      <vt:lpstr>Times New Roman</vt:lpstr>
      <vt:lpstr>Verdana</vt:lpstr>
      <vt:lpstr>1_Custom Design</vt:lpstr>
      <vt:lpstr>PowerPoint Presentation</vt:lpstr>
      <vt:lpstr>Iteris Transportation Systems</vt:lpstr>
      <vt:lpstr>L.A. Metro Orange Line</vt:lpstr>
      <vt:lpstr>Traveler Information Product Portfolio</vt:lpstr>
      <vt:lpstr>Monthly Touches – Event Driven</vt:lpstr>
      <vt:lpstr>Mobile App – Moving solo drivers to HOV and Transit</vt:lpstr>
      <vt:lpstr>Actionable Transit Information</vt:lpstr>
      <vt:lpstr>Can I Park &amp; Ride today?</vt:lpstr>
      <vt:lpstr>Traditional “Multi-Modal”  Directions</vt:lpstr>
      <vt:lpstr>True Multi-Modal  Directions</vt:lpstr>
      <vt:lpstr>Thank You!</vt:lpstr>
    </vt:vector>
  </TitlesOfParts>
  <Company>Iteris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K. Wood</dc:creator>
  <cp:lastModifiedBy>Jason Pavluchuk</cp:lastModifiedBy>
  <cp:revision>17</cp:revision>
  <dcterms:created xsi:type="dcterms:W3CDTF">2018-07-17T23:02:42Z</dcterms:created>
  <dcterms:modified xsi:type="dcterms:W3CDTF">2018-12-04T14:15:06Z</dcterms:modified>
</cp:coreProperties>
</file>